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61" r:id="rId5"/>
    <p:sldId id="260" r:id="rId6"/>
    <p:sldId id="267" r:id="rId7"/>
    <p:sldId id="262" r:id="rId8"/>
    <p:sldId id="268" r:id="rId9"/>
    <p:sldId id="263" r:id="rId10"/>
    <p:sldId id="270" r:id="rId11"/>
    <p:sldId id="271" r:id="rId12"/>
    <p:sldId id="264" r:id="rId13"/>
    <p:sldId id="272" r:id="rId14"/>
    <p:sldId id="273" r:id="rId15"/>
    <p:sldId id="265" r:id="rId16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EE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42" d="100"/>
          <a:sy n="42" d="100"/>
        </p:scale>
        <p:origin x="780" y="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AC26EE-0E24-4325-92C0-167C7A4A3BD3}" type="datetimeFigureOut">
              <a:rPr lang="ko-KR" altLang="en-US" smtClean="0"/>
              <a:t>2022-06-17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3F1F82-3092-4F95-86A3-8403EA581D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15663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3F1F82-3092-4F95-86A3-8403EA581D9D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22370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6/17/2022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6/17/2022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6/17/2022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061F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848478" y="4490181"/>
            <a:ext cx="13564824" cy="6850624"/>
            <a:chOff x="7848478" y="4490181"/>
            <a:chExt cx="13564824" cy="685062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2700000">
              <a:off x="7848478" y="4490181"/>
              <a:ext cx="13564824" cy="685062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848478" y="-293185"/>
            <a:ext cx="13564824" cy="6850624"/>
            <a:chOff x="7848478" y="-293185"/>
            <a:chExt cx="13564824" cy="68506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2700000">
              <a:off x="7848478" y="-293185"/>
              <a:ext cx="13564824" cy="6850624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288C024-DD6C-196D-A4A5-E3668DED64C3}"/>
              </a:ext>
            </a:extLst>
          </p:cNvPr>
          <p:cNvSpPr txBox="1"/>
          <p:nvPr/>
        </p:nvSpPr>
        <p:spPr>
          <a:xfrm>
            <a:off x="1327610" y="3259383"/>
            <a:ext cx="61731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OSHW project</a:t>
            </a:r>
            <a:endParaRPr lang="ko-KR" altLang="en-US" sz="6000" dirty="0">
              <a:solidFill>
                <a:schemeClr val="bg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626D28D-FD98-A46D-7FEF-3FC427D03E75}"/>
              </a:ext>
            </a:extLst>
          </p:cNvPr>
          <p:cNvSpPr txBox="1"/>
          <p:nvPr/>
        </p:nvSpPr>
        <p:spPr>
          <a:xfrm>
            <a:off x="1327610" y="4358405"/>
            <a:ext cx="1092276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조선대학교 </a:t>
            </a:r>
            <a:endParaRPr lang="en-US" altLang="ko-KR" sz="7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ko-KR" altLang="en-US" sz="7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공지사항 간편 조회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296629-56E5-775B-549D-41A6EDF014EE}"/>
              </a:ext>
            </a:extLst>
          </p:cNvPr>
          <p:cNvSpPr txBox="1"/>
          <p:nvPr/>
        </p:nvSpPr>
        <p:spPr>
          <a:xfrm>
            <a:off x="1524000" y="7123121"/>
            <a:ext cx="3657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</a:rPr>
              <a:t>20180279 </a:t>
            </a:r>
            <a:r>
              <a:rPr lang="ko-KR" altLang="en-US" sz="2400" dirty="0" err="1">
                <a:solidFill>
                  <a:schemeClr val="bg1"/>
                </a:solidFill>
              </a:rPr>
              <a:t>박신영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" name="그룹 1001">
            <a:extLst>
              <a:ext uri="{FF2B5EF4-FFF2-40B4-BE49-F238E27FC236}">
                <a16:creationId xmlns:a16="http://schemas.microsoft.com/office/drawing/2014/main" id="{6E53F540-A623-5DD0-10D9-95A8AC418AB4}"/>
              </a:ext>
            </a:extLst>
          </p:cNvPr>
          <p:cNvGrpSpPr/>
          <p:nvPr/>
        </p:nvGrpSpPr>
        <p:grpSpPr>
          <a:xfrm>
            <a:off x="-11349" y="0"/>
            <a:ext cx="4342857" cy="10285714"/>
            <a:chOff x="0" y="0"/>
            <a:chExt cx="4342857" cy="10285714"/>
          </a:xfrm>
        </p:grpSpPr>
        <p:pic>
          <p:nvPicPr>
            <p:cNvPr id="140" name="Object 2">
              <a:extLst>
                <a:ext uri="{FF2B5EF4-FFF2-40B4-BE49-F238E27FC236}">
                  <a16:creationId xmlns:a16="http://schemas.microsoft.com/office/drawing/2014/main" id="{FE8FA5F4-EBE3-40FE-27E8-86A1744E905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4342857" cy="10285714"/>
            </a:xfrm>
            <a:prstGeom prst="rect">
              <a:avLst/>
            </a:prstGeom>
          </p:spPr>
        </p:pic>
      </p:grpSp>
      <p:sp>
        <p:nvSpPr>
          <p:cNvPr id="142" name="TextBox 141">
            <a:extLst>
              <a:ext uri="{FF2B5EF4-FFF2-40B4-BE49-F238E27FC236}">
                <a16:creationId xmlns:a16="http://schemas.microsoft.com/office/drawing/2014/main" id="{A24B7B26-1FF6-D23A-F976-D238DB69D958}"/>
              </a:ext>
            </a:extLst>
          </p:cNvPr>
          <p:cNvSpPr txBox="1"/>
          <p:nvPr/>
        </p:nvSpPr>
        <p:spPr>
          <a:xfrm>
            <a:off x="762000" y="632460"/>
            <a:ext cx="9144000" cy="1314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2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</a:t>
            </a:r>
          </a:p>
          <a:p>
            <a:pPr algn="l">
              <a:lnSpc>
                <a:spcPct val="150000"/>
              </a:lnSpc>
            </a:pPr>
            <a:r>
              <a:rPr lang="ko-KR" altLang="en-US" sz="2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사용 기술</a:t>
            </a:r>
            <a:endParaRPr lang="en-US" altLang="ko-KR" sz="28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3" name="내용 개체 틀 2">
            <a:extLst>
              <a:ext uri="{FF2B5EF4-FFF2-40B4-BE49-F238E27FC236}">
                <a16:creationId xmlns:a16="http://schemas.microsoft.com/office/drawing/2014/main" id="{6F451460-4C9F-E2D8-1AD9-EDFE88FF74B6}"/>
              </a:ext>
            </a:extLst>
          </p:cNvPr>
          <p:cNvSpPr txBox="1">
            <a:spLocks/>
          </p:cNvSpPr>
          <p:nvPr/>
        </p:nvSpPr>
        <p:spPr>
          <a:xfrm>
            <a:off x="4624148" y="1231897"/>
            <a:ext cx="1275999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b="1" dirty="0">
                <a:solidFill>
                  <a:srgbClr val="002060"/>
                </a:solidFill>
              </a:rPr>
              <a:t>GUI python </a:t>
            </a:r>
            <a:r>
              <a:rPr lang="en-US" altLang="ko-KR" b="1" dirty="0" err="1">
                <a:solidFill>
                  <a:srgbClr val="002060"/>
                </a:solidFill>
              </a:rPr>
              <a:t>Tkinter</a:t>
            </a:r>
            <a:r>
              <a:rPr lang="en-US" altLang="ko-KR" b="1" dirty="0">
                <a:solidFill>
                  <a:srgbClr val="002060"/>
                </a:solidFill>
              </a:rPr>
              <a:t> </a:t>
            </a:r>
          </a:p>
          <a:p>
            <a:pPr algn="l"/>
            <a:r>
              <a:rPr lang="en-US" altLang="ko-KR" dirty="0"/>
              <a:t>	:</a:t>
            </a:r>
            <a:r>
              <a:rPr lang="en-US" altLang="ko-KR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Tkinter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는 </a:t>
            </a:r>
            <a:r>
              <a:rPr lang="en-US" altLang="ko-KR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Tcl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/Tk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에 대한 파이썬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Wrapper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로서 </a:t>
            </a:r>
            <a:r>
              <a:rPr lang="en-US" altLang="ko-KR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Tcl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/Tk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를 </a:t>
            </a:r>
            <a:r>
              <a:rPr lang="ko-KR" alt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파이썬에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사용할 수 있도록 한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Lightweight GUI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모듈이다</a:t>
            </a:r>
          </a:p>
          <a:p>
            <a:pPr algn="l"/>
            <a:endParaRPr lang="en-US" altLang="ko-KR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768494D-E0C7-78F9-3E1F-A876CBB49C89}"/>
              </a:ext>
            </a:extLst>
          </p:cNvPr>
          <p:cNvSpPr/>
          <p:nvPr/>
        </p:nvSpPr>
        <p:spPr>
          <a:xfrm>
            <a:off x="762000" y="3238500"/>
            <a:ext cx="2764176" cy="9906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1EAFE0-2062-4AD6-B257-2EB4E30F8E1B}"/>
              </a:ext>
            </a:extLst>
          </p:cNvPr>
          <p:cNvSpPr txBox="1"/>
          <p:nvPr/>
        </p:nvSpPr>
        <p:spPr>
          <a:xfrm>
            <a:off x="451525" y="3407566"/>
            <a:ext cx="3417108" cy="550920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주요 기술</a:t>
            </a:r>
            <a:endParaRPr lang="en-US" altLang="ko-KR" sz="32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endParaRPr lang="en-US" altLang="ko-KR" sz="3200" dirty="0"/>
          </a:p>
          <a:p>
            <a:endParaRPr lang="en-US" altLang="ko-KR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dirty="0">
                <a:solidFill>
                  <a:srgbClr val="00206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웹  </a:t>
            </a:r>
            <a:r>
              <a:rPr lang="ko-KR" altLang="en-US" sz="3200" dirty="0" err="1">
                <a:solidFill>
                  <a:srgbClr val="00206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크롤링</a:t>
            </a:r>
            <a:r>
              <a:rPr lang="en-US" altLang="ko-KR" sz="3200" dirty="0">
                <a:solidFill>
                  <a:srgbClr val="00206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(Web Crawling)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3200" dirty="0">
              <a:solidFill>
                <a:srgbClr val="00206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3200" dirty="0">
              <a:solidFill>
                <a:srgbClr val="00206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3200" dirty="0">
              <a:solidFill>
                <a:srgbClr val="00206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3200" dirty="0">
              <a:solidFill>
                <a:srgbClr val="00206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3200" dirty="0">
                <a:solidFill>
                  <a:srgbClr val="C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GUI(Graphical User Interface)</a:t>
            </a:r>
            <a:endParaRPr lang="ko-KR" altLang="en-US" sz="3200" dirty="0">
              <a:solidFill>
                <a:srgbClr val="C0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11" name="Picture 2" descr="파이썬 tkinter에 대한 이미지 검색결과">
            <a:extLst>
              <a:ext uri="{FF2B5EF4-FFF2-40B4-BE49-F238E27FC236}">
                <a16:creationId xmlns:a16="http://schemas.microsoft.com/office/drawing/2014/main" id="{6931DDCE-634C-AFF7-C6EC-7E5FE6FEE0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3682072"/>
            <a:ext cx="4780062" cy="5388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0A0797B-5CA7-6957-60D0-A0202496652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86"/>
          <a:stretch/>
        </p:blipFill>
        <p:spPr>
          <a:xfrm>
            <a:off x="11277600" y="3443960"/>
            <a:ext cx="5924550" cy="5714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9595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804933" y="5203657"/>
            <a:ext cx="18029717" cy="7484489"/>
            <a:chOff x="-804933" y="5203657"/>
            <a:chExt cx="18029717" cy="748448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2700000">
              <a:off x="-804933" y="5203657"/>
              <a:ext cx="18029717" cy="748448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04800" y="-1034545"/>
            <a:ext cx="14471284" cy="7484489"/>
            <a:chOff x="-283812" y="-1033862"/>
            <a:chExt cx="14471284" cy="748448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2700000">
              <a:off x="-283812" y="-1033862"/>
              <a:ext cx="14471284" cy="748448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458928" y="5087944"/>
            <a:ext cx="3982628" cy="203565"/>
            <a:chOff x="2458928" y="5087944"/>
            <a:chExt cx="3982628" cy="20356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58928" y="5087944"/>
              <a:ext cx="3982628" cy="203565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4235413A-0CA0-23D6-D4F6-2D3484B466CF}"/>
              </a:ext>
            </a:extLst>
          </p:cNvPr>
          <p:cNvSpPr txBox="1"/>
          <p:nvPr/>
        </p:nvSpPr>
        <p:spPr>
          <a:xfrm>
            <a:off x="1981200" y="5289077"/>
            <a:ext cx="9552560" cy="13267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개발</a:t>
            </a:r>
            <a:r>
              <a:rPr lang="en-US" altLang="ko-KR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수행 과정</a:t>
            </a:r>
            <a:endParaRPr lang="en-US" altLang="ko-KR" sz="6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45BF235-E7D8-A088-ACA0-01345A398ABA}"/>
              </a:ext>
            </a:extLst>
          </p:cNvPr>
          <p:cNvSpPr txBox="1"/>
          <p:nvPr/>
        </p:nvSpPr>
        <p:spPr>
          <a:xfrm>
            <a:off x="3594620" y="3296733"/>
            <a:ext cx="2667000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0" dirty="0">
                <a:solidFill>
                  <a:schemeClr val="bg1"/>
                </a:solidFill>
              </a:rPr>
              <a:t>04</a:t>
            </a:r>
            <a:endParaRPr lang="ko-KR" altLang="en-US" sz="105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96013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E7E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Box 36">
            <a:extLst>
              <a:ext uri="{FF2B5EF4-FFF2-40B4-BE49-F238E27FC236}">
                <a16:creationId xmlns:a16="http://schemas.microsoft.com/office/drawing/2014/main" id="{1BCEEF77-7645-981C-2D8C-06E41D97EC48}"/>
              </a:ext>
            </a:extLst>
          </p:cNvPr>
          <p:cNvSpPr txBox="1"/>
          <p:nvPr/>
        </p:nvSpPr>
        <p:spPr>
          <a:xfrm>
            <a:off x="762000" y="541020"/>
            <a:ext cx="9144000" cy="1314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2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04</a:t>
            </a:r>
          </a:p>
          <a:p>
            <a:pPr algn="l">
              <a:lnSpc>
                <a:spcPct val="150000"/>
              </a:lnSpc>
            </a:pPr>
            <a:r>
              <a:rPr lang="ko-KR" altLang="en-US" sz="2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개발 수행 과정</a:t>
            </a:r>
            <a:endParaRPr lang="en-US" altLang="ko-KR" sz="28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57A5177-1461-973C-A51F-65CD1F5E94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100" y="2792165"/>
            <a:ext cx="15925800" cy="316750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18F8E9E8-FA60-85AD-007C-E9DD0AA80BF8}"/>
              </a:ext>
            </a:extLst>
          </p:cNvPr>
          <p:cNvSpPr txBox="1"/>
          <p:nvPr/>
        </p:nvSpPr>
        <p:spPr>
          <a:xfrm>
            <a:off x="861060" y="6515100"/>
            <a:ext cx="16565880" cy="3059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3200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크롤링은</a:t>
            </a:r>
            <a:r>
              <a:rPr lang="ko-KR" altLang="en-US" sz="32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다 하였지만 </a:t>
            </a:r>
            <a:r>
              <a:rPr lang="en-US" altLang="ko-KR" sz="3200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gui</a:t>
            </a:r>
            <a:r>
              <a:rPr lang="ko-KR" altLang="en-US" sz="32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와 </a:t>
            </a:r>
            <a:r>
              <a:rPr lang="ko-KR" altLang="en-US" sz="32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연결문제</a:t>
            </a:r>
            <a:r>
              <a:rPr lang="ko-KR" altLang="en-US" sz="32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발생</a:t>
            </a:r>
            <a:endParaRPr lang="en-US" altLang="ko-KR" sz="3200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3200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Gui</a:t>
            </a:r>
            <a:r>
              <a:rPr lang="en-US" altLang="ko-KR" sz="32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sz="32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창에 원하는 결과값 </a:t>
            </a:r>
            <a:r>
              <a:rPr lang="ko-KR" altLang="en-US" sz="32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출력 오류</a:t>
            </a:r>
            <a:endParaRPr lang="en-US" altLang="ko-KR" sz="3200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indent="-45720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36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해결책</a:t>
            </a:r>
            <a:r>
              <a:rPr lang="en-US" altLang="ko-KR" sz="36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---&gt;</a:t>
            </a:r>
            <a:r>
              <a:rPr lang="ko-KR" altLang="en-US" sz="36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sz="32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크롤링한 결과값을 텍스트 파일로 변환하거나</a:t>
            </a:r>
            <a:r>
              <a:rPr lang="en-US" altLang="ko-KR" sz="32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</a:t>
            </a:r>
            <a:r>
              <a:rPr lang="ko-KR" altLang="en-US" sz="32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en-US" altLang="ko-KR" sz="3200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>
              <a:lnSpc>
                <a:spcPct val="150000"/>
              </a:lnSpc>
            </a:pPr>
            <a:r>
              <a:rPr lang="en-US" altLang="ko-KR" sz="32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		</a:t>
            </a:r>
            <a:r>
              <a:rPr lang="en-US" altLang="ko-KR" sz="3200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gui</a:t>
            </a:r>
            <a:r>
              <a:rPr lang="ko-KR" altLang="en-US" sz="32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안 새로운 </a:t>
            </a:r>
            <a:r>
              <a:rPr lang="en-US" altLang="ko-KR" sz="3200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gui</a:t>
            </a:r>
            <a:r>
              <a:rPr lang="ko-KR" altLang="en-US" sz="32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창을 띄어 결과값을 출력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804933" y="5203657"/>
            <a:ext cx="18029717" cy="7484489"/>
            <a:chOff x="-804933" y="5203657"/>
            <a:chExt cx="18029717" cy="748448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2700000">
              <a:off x="-804933" y="5203657"/>
              <a:ext cx="18029717" cy="748448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04800" y="-1034545"/>
            <a:ext cx="14471284" cy="7484489"/>
            <a:chOff x="-283812" y="-1033862"/>
            <a:chExt cx="14471284" cy="748448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2700000">
              <a:off x="-283812" y="-1033862"/>
              <a:ext cx="14471284" cy="748448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458928" y="5087944"/>
            <a:ext cx="3982628" cy="203565"/>
            <a:chOff x="2458928" y="5087944"/>
            <a:chExt cx="3982628" cy="20356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58928" y="5087944"/>
              <a:ext cx="3982628" cy="203565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4235413A-0CA0-23D6-D4F6-2D3484B466CF}"/>
              </a:ext>
            </a:extLst>
          </p:cNvPr>
          <p:cNvSpPr txBox="1"/>
          <p:nvPr/>
        </p:nvSpPr>
        <p:spPr>
          <a:xfrm>
            <a:off x="1981200" y="5289077"/>
            <a:ext cx="9552560" cy="13267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프로젝트 진행 상황</a:t>
            </a:r>
            <a:endParaRPr lang="en-US" altLang="ko-KR" sz="6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45BF235-E7D8-A088-ACA0-01345A398ABA}"/>
              </a:ext>
            </a:extLst>
          </p:cNvPr>
          <p:cNvSpPr txBox="1"/>
          <p:nvPr/>
        </p:nvSpPr>
        <p:spPr>
          <a:xfrm>
            <a:off x="3594620" y="3296733"/>
            <a:ext cx="2667000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0" dirty="0">
                <a:solidFill>
                  <a:schemeClr val="bg1"/>
                </a:solidFill>
              </a:rPr>
              <a:t>05</a:t>
            </a:r>
            <a:endParaRPr lang="ko-KR" altLang="en-US" sz="105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23933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EE00DC0-97C9-2E8C-9006-2BCFA188A808}"/>
              </a:ext>
            </a:extLst>
          </p:cNvPr>
          <p:cNvSpPr txBox="1"/>
          <p:nvPr/>
        </p:nvSpPr>
        <p:spPr>
          <a:xfrm>
            <a:off x="762000" y="541020"/>
            <a:ext cx="9144000" cy="1314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2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05</a:t>
            </a:r>
          </a:p>
          <a:p>
            <a:pPr algn="l">
              <a:lnSpc>
                <a:spcPct val="150000"/>
              </a:lnSpc>
            </a:pPr>
            <a:r>
              <a:rPr lang="ko-KR" altLang="en-US" sz="2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프로젝트 진행 상황</a:t>
            </a:r>
            <a:endParaRPr lang="en-US" altLang="ko-KR" sz="28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48895B1-07E9-9195-255F-9DD8C1B718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86"/>
          <a:stretch/>
        </p:blipFill>
        <p:spPr>
          <a:xfrm>
            <a:off x="9589770" y="1899367"/>
            <a:ext cx="7905750" cy="7625633"/>
          </a:xfrm>
          <a:prstGeom prst="rect">
            <a:avLst/>
          </a:prstGeom>
        </p:spPr>
      </p:pic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3D7BBF51-47DB-07E0-6169-911101F51A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7720" y="2781300"/>
            <a:ext cx="16154400" cy="62484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ko-KR" altLang="en-US" dirty="0"/>
              <a:t>교수님과 면담</a:t>
            </a:r>
            <a:r>
              <a:rPr lang="en-US" altLang="ko-KR" dirty="0"/>
              <a:t>(5</a:t>
            </a:r>
            <a:r>
              <a:rPr lang="ko-KR" altLang="en-US" dirty="0"/>
              <a:t>월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endParaRPr lang="en-US" altLang="ko-KR" dirty="0"/>
          </a:p>
          <a:p>
            <a:pPr marL="0" indent="0">
              <a:buNone/>
            </a:pPr>
            <a:endParaRPr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– 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조선대학교 공지사항 앱</a:t>
            </a:r>
            <a:endParaRPr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en-US" altLang="ko-KR" dirty="0"/>
              <a:t>		(</a:t>
            </a:r>
            <a:r>
              <a:rPr lang="ko-KR" altLang="en-US" dirty="0"/>
              <a:t>난이도 조절</a:t>
            </a:r>
            <a:r>
              <a:rPr lang="en-US" altLang="ko-KR" dirty="0"/>
              <a:t>) -&gt;</a:t>
            </a:r>
            <a:r>
              <a:rPr lang="ko-KR" altLang="en-US" dirty="0"/>
              <a:t>공지사항 </a:t>
            </a:r>
            <a:r>
              <a:rPr lang="en-US" altLang="ko-KR" dirty="0"/>
              <a:t>GUI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b="1" dirty="0"/>
              <a:t>But, </a:t>
            </a:r>
            <a:r>
              <a:rPr lang="ko-KR" altLang="en-US" dirty="0"/>
              <a:t>처음 목표에서 예상하지 못했던 문제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디자인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과 속도</a:t>
            </a:r>
            <a:endParaRPr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 algn="ctr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	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프로젝트 결과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</a:t>
            </a:r>
            <a:r>
              <a:rPr lang="ko-KR" altLang="en-US" b="1" u="sng" spc="3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목표 완료 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! </a:t>
            </a:r>
          </a:p>
          <a:p>
            <a:pPr marL="0" indent="0">
              <a:buNone/>
            </a:pPr>
            <a:r>
              <a:rPr lang="ko-KR" altLang="en-US" dirty="0"/>
              <a:t> 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9168409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061F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410576" y="5382909"/>
            <a:ext cx="17225349" cy="7271585"/>
            <a:chOff x="-3410576" y="5382909"/>
            <a:chExt cx="17225349" cy="727158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2700000">
              <a:off x="-3410576" y="5382909"/>
              <a:ext cx="17225349" cy="727158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996573" y="-693878"/>
            <a:ext cx="14398364" cy="7271585"/>
            <a:chOff x="-2996573" y="-693878"/>
            <a:chExt cx="14398364" cy="727158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2700000">
              <a:off x="-2996573" y="-693878"/>
              <a:ext cx="14398364" cy="7271585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791200" y="2910648"/>
            <a:ext cx="14508246" cy="736743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E7E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837657" y="-289008"/>
            <a:ext cx="12244245" cy="6850624"/>
            <a:chOff x="7837657" y="-289008"/>
            <a:chExt cx="12244245" cy="685062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2700000">
              <a:off x="7837657" y="-289008"/>
              <a:ext cx="12244245" cy="685062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669632" y="4458593"/>
            <a:ext cx="14784245" cy="6850624"/>
            <a:chOff x="5669632" y="4458593"/>
            <a:chExt cx="14784245" cy="68506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2700000">
              <a:off x="5669632" y="4458593"/>
              <a:ext cx="14784245" cy="68506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8801100"/>
            <a:ext cx="18285714" cy="1484615"/>
            <a:chOff x="0" y="8723810"/>
            <a:chExt cx="18285714" cy="156190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8723810"/>
              <a:ext cx="18285714" cy="1561905"/>
            </a:xfrm>
            <a:prstGeom prst="rect">
              <a:avLst/>
            </a:prstGeom>
          </p:spPr>
        </p:pic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5768" y="192044"/>
            <a:ext cx="7868137" cy="4256651"/>
          </a:xfrm>
          <a:prstGeom prst="rect">
            <a:avLst/>
          </a:prstGeom>
        </p:spPr>
      </p:pic>
      <p:sp>
        <p:nvSpPr>
          <p:cNvPr id="48" name="내용 개체 틀 2">
            <a:extLst>
              <a:ext uri="{FF2B5EF4-FFF2-40B4-BE49-F238E27FC236}">
                <a16:creationId xmlns:a16="http://schemas.microsoft.com/office/drawing/2014/main" id="{5E7B2187-91F6-4D23-D82C-90B5F3DF5B96}"/>
              </a:ext>
            </a:extLst>
          </p:cNvPr>
          <p:cNvSpPr txBox="1">
            <a:spLocks/>
          </p:cNvSpPr>
          <p:nvPr/>
        </p:nvSpPr>
        <p:spPr>
          <a:xfrm>
            <a:off x="5402945" y="2565490"/>
            <a:ext cx="12725400" cy="739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40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프로젝트 개요</a:t>
            </a:r>
            <a:endParaRPr lang="en-US" altLang="ko-KR" sz="4000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514350" indent="-51435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40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기능 설명</a:t>
            </a:r>
            <a:endParaRPr lang="en-US" altLang="ko-KR" sz="4000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514350" indent="-51435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40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사용 기술</a:t>
            </a:r>
            <a:endParaRPr lang="en-US" altLang="ko-KR" sz="4000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514350" indent="-51435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40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개발 수행 과정</a:t>
            </a:r>
            <a:endParaRPr lang="en-US" altLang="ko-KR" sz="4000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514350" indent="-51435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40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프로젝트 진행 상황</a:t>
            </a:r>
            <a:endParaRPr lang="en-US" altLang="ko-KR" sz="4000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514350" indent="-514350" algn="l">
              <a:lnSpc>
                <a:spcPct val="150000"/>
              </a:lnSpc>
              <a:buFont typeface="+mj-lt"/>
              <a:buAutoNum type="arabicPeriod"/>
            </a:pPr>
            <a:endParaRPr lang="en-US" altLang="ko-KR" sz="4000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514350" indent="-514350" algn="l">
              <a:lnSpc>
                <a:spcPct val="150000"/>
              </a:lnSpc>
              <a:buFont typeface="+mj-lt"/>
              <a:buAutoNum type="arabicPeriod"/>
            </a:pPr>
            <a:endParaRPr lang="en-US" altLang="ko-KR" sz="4000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514350" indent="-514350" algn="l">
              <a:lnSpc>
                <a:spcPct val="150000"/>
              </a:lnSpc>
              <a:buFont typeface="+mj-lt"/>
              <a:buAutoNum type="arabicPeriod"/>
            </a:pPr>
            <a:endParaRPr lang="en-US" altLang="ko-KR" sz="4000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061F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804933" y="5203657"/>
            <a:ext cx="18029717" cy="7484489"/>
            <a:chOff x="-804933" y="5203657"/>
            <a:chExt cx="18029717" cy="748448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2700000">
              <a:off x="-804933" y="5203657"/>
              <a:ext cx="18029717" cy="748448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83812" y="-1033862"/>
            <a:ext cx="14471284" cy="7484489"/>
            <a:chOff x="-283812" y="-1033862"/>
            <a:chExt cx="14471284" cy="748448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2700000">
              <a:off x="-283812" y="-1033862"/>
              <a:ext cx="14471284" cy="748448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458928" y="5087944"/>
            <a:ext cx="3982628" cy="203565"/>
            <a:chOff x="2458928" y="5087944"/>
            <a:chExt cx="3982628" cy="20356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58928" y="5087944"/>
              <a:ext cx="3982628" cy="203565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15351" y="1686901"/>
            <a:ext cx="7728649" cy="700564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235413A-0CA0-23D6-D4F6-2D3484B466CF}"/>
              </a:ext>
            </a:extLst>
          </p:cNvPr>
          <p:cNvSpPr txBox="1"/>
          <p:nvPr/>
        </p:nvSpPr>
        <p:spPr>
          <a:xfrm>
            <a:off x="2175550" y="5291509"/>
            <a:ext cx="9552560" cy="13267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프로젝트 개요</a:t>
            </a:r>
            <a:endParaRPr lang="en-US" altLang="ko-KR" sz="6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E7E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1349" y="0"/>
            <a:ext cx="4342857" cy="10285714"/>
            <a:chOff x="0" y="0"/>
            <a:chExt cx="4342857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4342857" cy="10285714"/>
            </a:xfrm>
            <a:prstGeom prst="rect">
              <a:avLst/>
            </a:prstGeom>
          </p:spPr>
        </p:pic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27299360-F513-5812-3C9D-4CDDDF5CD96A}"/>
              </a:ext>
            </a:extLst>
          </p:cNvPr>
          <p:cNvSpPr txBox="1"/>
          <p:nvPr/>
        </p:nvSpPr>
        <p:spPr>
          <a:xfrm>
            <a:off x="762000" y="723900"/>
            <a:ext cx="9144000" cy="1314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2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 </a:t>
            </a:r>
          </a:p>
          <a:p>
            <a:pPr algn="l">
              <a:lnSpc>
                <a:spcPct val="150000"/>
              </a:lnSpc>
            </a:pPr>
            <a:r>
              <a:rPr lang="ko-KR" altLang="en-US" sz="2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프로젝트 개요</a:t>
            </a:r>
            <a:endParaRPr lang="en-US" altLang="ko-KR" sz="28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6A09DF4-5370-0DEF-CB4C-6028F5850A05}"/>
              </a:ext>
            </a:extLst>
          </p:cNvPr>
          <p:cNvSpPr txBox="1"/>
          <p:nvPr/>
        </p:nvSpPr>
        <p:spPr>
          <a:xfrm>
            <a:off x="5740015" y="1084775"/>
            <a:ext cx="109227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rgbClr val="00206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“</a:t>
            </a:r>
            <a:r>
              <a:rPr lang="ko-KR" altLang="en-US" sz="5400" b="1" dirty="0">
                <a:solidFill>
                  <a:srgbClr val="00206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조선대학교 공지사항 간편 조회</a:t>
            </a:r>
            <a:r>
              <a:rPr lang="en-US" altLang="ko-KR" sz="5400" b="1" dirty="0">
                <a:solidFill>
                  <a:srgbClr val="00206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”</a:t>
            </a:r>
            <a:endParaRPr lang="ko-KR" altLang="en-US" sz="5400" b="1" dirty="0">
              <a:solidFill>
                <a:srgbClr val="00206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98AD1B6-CEB8-526D-F9A6-3FB0B18567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018" y="4271828"/>
            <a:ext cx="7646714" cy="365489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3322442-8FDC-BABF-FA31-A857E5B4F6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3884" y="5106481"/>
            <a:ext cx="6900232" cy="331944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B6F6A67-DAAE-F30F-2675-9FD9E93A5A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8063" y="6115411"/>
            <a:ext cx="7995508" cy="3397251"/>
          </a:xfrm>
          <a:prstGeom prst="rect">
            <a:avLst/>
          </a:prstGeom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1721A951-D1A6-5B20-B714-B2E4C788FB4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86"/>
          <a:stretch/>
        </p:blipFill>
        <p:spPr>
          <a:xfrm>
            <a:off x="11862184" y="3848469"/>
            <a:ext cx="5924550" cy="571463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34CB7A05-AF9D-3469-2FAA-68B8F41C1414}"/>
              </a:ext>
            </a:extLst>
          </p:cNvPr>
          <p:cNvSpPr/>
          <p:nvPr/>
        </p:nvSpPr>
        <p:spPr>
          <a:xfrm>
            <a:off x="9017902" y="4515211"/>
            <a:ext cx="2488298" cy="591270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6ED944EE-AFD8-4E9C-C72E-01CEA70228F7}"/>
              </a:ext>
            </a:extLst>
          </p:cNvPr>
          <p:cNvSpPr txBox="1"/>
          <p:nvPr/>
        </p:nvSpPr>
        <p:spPr>
          <a:xfrm>
            <a:off x="6201902" y="2412040"/>
            <a:ext cx="1132056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200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흩어져 있는 학교정보들을 모아  쉽게 확인할 수 있는 프로그램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E7E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extBox 45">
            <a:extLst>
              <a:ext uri="{FF2B5EF4-FFF2-40B4-BE49-F238E27FC236}">
                <a16:creationId xmlns:a16="http://schemas.microsoft.com/office/drawing/2014/main" id="{0376A6E1-4742-8C61-1E62-3D26F222A658}"/>
              </a:ext>
            </a:extLst>
          </p:cNvPr>
          <p:cNvSpPr txBox="1"/>
          <p:nvPr/>
        </p:nvSpPr>
        <p:spPr>
          <a:xfrm>
            <a:off x="762000" y="723900"/>
            <a:ext cx="9144000" cy="6718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2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</a:t>
            </a:r>
            <a:r>
              <a:rPr lang="ko-KR" altLang="en-US" sz="2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주제 선정 배경</a:t>
            </a:r>
            <a:endParaRPr lang="en-US" altLang="ko-KR" sz="28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7" name="내용 개체 틀 2">
            <a:extLst>
              <a:ext uri="{FF2B5EF4-FFF2-40B4-BE49-F238E27FC236}">
                <a16:creationId xmlns:a16="http://schemas.microsoft.com/office/drawing/2014/main" id="{AC3671D1-89AA-F7C3-69FD-32263468E8A7}"/>
              </a:ext>
            </a:extLst>
          </p:cNvPr>
          <p:cNvSpPr txBox="1">
            <a:spLocks/>
          </p:cNvSpPr>
          <p:nvPr/>
        </p:nvSpPr>
        <p:spPr>
          <a:xfrm>
            <a:off x="1645920" y="4533900"/>
            <a:ext cx="14782800" cy="480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rgbClr val="002060"/>
                </a:solidFill>
              </a:rPr>
              <a:t>조선대학교 메인 홈페이지</a:t>
            </a:r>
            <a:r>
              <a:rPr lang="en-US" altLang="ko-KR" b="1" dirty="0">
                <a:solidFill>
                  <a:srgbClr val="002060"/>
                </a:solidFill>
              </a:rPr>
              <a:t>(</a:t>
            </a:r>
            <a:r>
              <a:rPr lang="ko-KR" altLang="en-US" b="1" dirty="0">
                <a:solidFill>
                  <a:srgbClr val="002060"/>
                </a:solidFill>
              </a:rPr>
              <a:t>공지사항</a:t>
            </a:r>
            <a:r>
              <a:rPr lang="en-US" altLang="ko-KR" b="1" dirty="0">
                <a:solidFill>
                  <a:srgbClr val="002060"/>
                </a:solidFill>
              </a:rPr>
              <a:t>, </a:t>
            </a:r>
            <a:r>
              <a:rPr lang="ko-KR" altLang="en-US" b="1" dirty="0">
                <a:solidFill>
                  <a:srgbClr val="002060"/>
                </a:solidFill>
              </a:rPr>
              <a:t>학사일정</a:t>
            </a:r>
            <a:r>
              <a:rPr lang="en-US" altLang="ko-KR" b="1" dirty="0">
                <a:solidFill>
                  <a:srgbClr val="002060"/>
                </a:solidFill>
              </a:rPr>
              <a:t>)</a:t>
            </a:r>
          </a:p>
          <a:p>
            <a:pPr marL="457200" indent="-4572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rgbClr val="002060"/>
                </a:solidFill>
              </a:rPr>
              <a:t>IT</a:t>
            </a:r>
            <a:r>
              <a:rPr lang="ko-KR" altLang="en-US" b="1" dirty="0">
                <a:solidFill>
                  <a:srgbClr val="002060"/>
                </a:solidFill>
              </a:rPr>
              <a:t>융합대학 전자공학부 홈페이지</a:t>
            </a:r>
            <a:endParaRPr lang="en-US" altLang="ko-KR" b="1" dirty="0">
              <a:solidFill>
                <a:srgbClr val="002060"/>
              </a:solidFill>
            </a:endParaRPr>
          </a:p>
          <a:p>
            <a:pPr marL="457200" indent="-4572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b="1" dirty="0" err="1">
                <a:solidFill>
                  <a:srgbClr val="002060"/>
                </a:solidFill>
              </a:rPr>
              <a:t>sw</a:t>
            </a:r>
            <a:r>
              <a:rPr lang="ko-KR" altLang="en-US" b="1" dirty="0">
                <a:solidFill>
                  <a:srgbClr val="002060"/>
                </a:solidFill>
              </a:rPr>
              <a:t>중심대학사업단 홈페이지</a:t>
            </a:r>
            <a:endParaRPr lang="en-US" altLang="ko-KR" b="1" dirty="0">
              <a:solidFill>
                <a:srgbClr val="002060"/>
              </a:solidFill>
            </a:endParaRPr>
          </a:p>
          <a:p>
            <a:pPr marL="457200" indent="-4572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rgbClr val="002060"/>
                </a:solidFill>
              </a:rPr>
              <a:t>E-class </a:t>
            </a:r>
            <a:r>
              <a:rPr lang="ko-KR" altLang="en-US" b="1" dirty="0">
                <a:solidFill>
                  <a:srgbClr val="002060"/>
                </a:solidFill>
              </a:rPr>
              <a:t>홈페이지</a:t>
            </a:r>
            <a:r>
              <a:rPr lang="en-US" altLang="ko-KR" b="1" dirty="0">
                <a:solidFill>
                  <a:srgbClr val="002060"/>
                </a:solidFill>
              </a:rPr>
              <a:t>- to-do list</a:t>
            </a:r>
            <a:r>
              <a:rPr lang="ko-KR" altLang="en-US" b="1" dirty="0">
                <a:solidFill>
                  <a:srgbClr val="002060"/>
                </a:solidFill>
              </a:rPr>
              <a:t> </a:t>
            </a:r>
            <a:r>
              <a:rPr lang="en-US" altLang="ko-KR" b="1" dirty="0">
                <a:solidFill>
                  <a:srgbClr val="002060"/>
                </a:solidFill>
              </a:rPr>
              <a:t>check</a:t>
            </a:r>
            <a:r>
              <a:rPr lang="en-US" altLang="ko-KR" b="1" dirty="0"/>
              <a:t>	</a:t>
            </a:r>
            <a:endParaRPr lang="ko-KR" alt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4DD9DE-A9D1-8648-66E9-D2125146594B}"/>
              </a:ext>
            </a:extLst>
          </p:cNvPr>
          <p:cNvSpPr txBox="1"/>
          <p:nvPr/>
        </p:nvSpPr>
        <p:spPr>
          <a:xfrm>
            <a:off x="3048000" y="2409893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학교 생활의 </a:t>
            </a:r>
            <a:r>
              <a:rPr lang="ko-KR" altLang="en-US" sz="3600" b="1" dirty="0">
                <a:solidFill>
                  <a:srgbClr val="C00000"/>
                </a:solidFill>
              </a:rPr>
              <a:t>중요한 정보</a:t>
            </a:r>
            <a:r>
              <a:rPr lang="ko-KR" altLang="en-US" sz="3600" dirty="0"/>
              <a:t>들은 각 </a:t>
            </a:r>
            <a:r>
              <a:rPr lang="ko-KR" altLang="en-US" sz="3600" b="1" dirty="0">
                <a:solidFill>
                  <a:srgbClr val="002060"/>
                </a:solidFill>
              </a:rPr>
              <a:t>홈페이지 공지사항</a:t>
            </a:r>
            <a:r>
              <a:rPr lang="ko-KR" altLang="en-US" sz="3600" dirty="0"/>
              <a:t>에 기재</a:t>
            </a:r>
            <a:r>
              <a:rPr lang="en-US" altLang="ko-KR" sz="3600" dirty="0"/>
              <a:t> </a:t>
            </a:r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1FF47E1C-1D51-36DA-49F6-EC59B982AD23}"/>
              </a:ext>
            </a:extLst>
          </p:cNvPr>
          <p:cNvSpPr/>
          <p:nvPr/>
        </p:nvSpPr>
        <p:spPr>
          <a:xfrm>
            <a:off x="8656321" y="6438213"/>
            <a:ext cx="2286000" cy="7620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941CB829-F726-9F0A-FF67-DBBDEA0DFFE3}"/>
              </a:ext>
            </a:extLst>
          </p:cNvPr>
          <p:cNvSpPr/>
          <p:nvPr/>
        </p:nvSpPr>
        <p:spPr>
          <a:xfrm>
            <a:off x="11963400" y="4762500"/>
            <a:ext cx="4648200" cy="3733800"/>
          </a:xfrm>
          <a:prstGeom prst="ellipse">
            <a:avLst/>
          </a:prstGeom>
          <a:solidFill>
            <a:srgbClr val="002060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번거로운</a:t>
            </a:r>
            <a:endParaRPr lang="en-US" altLang="ko-KR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ko-KR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확인 과정을</a:t>
            </a:r>
            <a:endParaRPr lang="en-US" altLang="ko-KR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ko-KR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하나</a:t>
            </a:r>
            <a:r>
              <a:rPr lang="ko-KR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로 단축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B9B7DF25-9422-DF8C-F1A6-4AEB4ED1D0C8}"/>
              </a:ext>
            </a:extLst>
          </p:cNvPr>
          <p:cNvCxnSpPr>
            <a:cxnSpLocks/>
          </p:cNvCxnSpPr>
          <p:nvPr/>
        </p:nvCxnSpPr>
        <p:spPr>
          <a:xfrm>
            <a:off x="1066800" y="3695700"/>
            <a:ext cx="155448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 tmFilter="0, 0; .2, .5; .8, .5; 1, 0"/>
                                        <p:tgtEl>
                                          <p:spTgt spid="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804933" y="5203657"/>
            <a:ext cx="18029717" cy="7484489"/>
            <a:chOff x="-804933" y="5203657"/>
            <a:chExt cx="18029717" cy="748448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2700000">
              <a:off x="-804933" y="5203657"/>
              <a:ext cx="18029717" cy="748448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04800" y="-1034545"/>
            <a:ext cx="14471284" cy="7484489"/>
            <a:chOff x="-283812" y="-1033862"/>
            <a:chExt cx="14471284" cy="748448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2700000">
              <a:off x="-283812" y="-1033862"/>
              <a:ext cx="14471284" cy="748448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458928" y="5087944"/>
            <a:ext cx="3982628" cy="203565"/>
            <a:chOff x="2458928" y="5087944"/>
            <a:chExt cx="3982628" cy="20356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58928" y="5087944"/>
              <a:ext cx="3982628" cy="203565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4235413A-0CA0-23D6-D4F6-2D3484B466CF}"/>
              </a:ext>
            </a:extLst>
          </p:cNvPr>
          <p:cNvSpPr txBox="1"/>
          <p:nvPr/>
        </p:nvSpPr>
        <p:spPr>
          <a:xfrm>
            <a:off x="2901721" y="5143500"/>
            <a:ext cx="9552560" cy="13267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기능 설명</a:t>
            </a:r>
            <a:endParaRPr lang="en-US" altLang="ko-KR" sz="6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45BF235-E7D8-A088-ACA0-01345A398ABA}"/>
              </a:ext>
            </a:extLst>
          </p:cNvPr>
          <p:cNvSpPr txBox="1"/>
          <p:nvPr/>
        </p:nvSpPr>
        <p:spPr>
          <a:xfrm>
            <a:off x="3594620" y="3296733"/>
            <a:ext cx="2667000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0" dirty="0">
                <a:solidFill>
                  <a:schemeClr val="bg1"/>
                </a:solidFill>
              </a:rPr>
              <a:t>02</a:t>
            </a:r>
            <a:endParaRPr lang="ko-KR" altLang="en-US" sz="105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24317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E7E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그룹 1001">
            <a:extLst>
              <a:ext uri="{FF2B5EF4-FFF2-40B4-BE49-F238E27FC236}">
                <a16:creationId xmlns:a16="http://schemas.microsoft.com/office/drawing/2014/main" id="{C9815D64-5CF8-70B2-FE08-CF82360538D1}"/>
              </a:ext>
            </a:extLst>
          </p:cNvPr>
          <p:cNvGrpSpPr/>
          <p:nvPr/>
        </p:nvGrpSpPr>
        <p:grpSpPr>
          <a:xfrm>
            <a:off x="-11349" y="0"/>
            <a:ext cx="4342857" cy="10285714"/>
            <a:chOff x="0" y="0"/>
            <a:chExt cx="4342857" cy="10285714"/>
          </a:xfrm>
        </p:grpSpPr>
        <p:pic>
          <p:nvPicPr>
            <p:cNvPr id="57" name="Object 2">
              <a:extLst>
                <a:ext uri="{FF2B5EF4-FFF2-40B4-BE49-F238E27FC236}">
                  <a16:creationId xmlns:a16="http://schemas.microsoft.com/office/drawing/2014/main" id="{A430D14A-8B1E-93AA-FC2E-6DD806132C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4342857" cy="10285714"/>
            </a:xfrm>
            <a:prstGeom prst="rect">
              <a:avLst/>
            </a:prstGeom>
          </p:spPr>
        </p:pic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37B06450-3436-090B-A363-DF85E9033004}"/>
              </a:ext>
            </a:extLst>
          </p:cNvPr>
          <p:cNvSpPr txBox="1"/>
          <p:nvPr/>
        </p:nvSpPr>
        <p:spPr>
          <a:xfrm>
            <a:off x="762000" y="723900"/>
            <a:ext cx="9144000" cy="1314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2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</a:t>
            </a:r>
          </a:p>
          <a:p>
            <a:pPr algn="l">
              <a:lnSpc>
                <a:spcPct val="150000"/>
              </a:lnSpc>
            </a:pPr>
            <a:r>
              <a:rPr lang="ko-KR" altLang="en-US" sz="2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기능 설명</a:t>
            </a:r>
            <a:endParaRPr lang="en-US" altLang="ko-KR" sz="28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0" name="그림 59">
            <a:extLst>
              <a:ext uri="{FF2B5EF4-FFF2-40B4-BE49-F238E27FC236}">
                <a16:creationId xmlns:a16="http://schemas.microsoft.com/office/drawing/2014/main" id="{BF6F6676-31D9-D633-33F4-D7303FA05D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86"/>
          <a:stretch/>
        </p:blipFill>
        <p:spPr>
          <a:xfrm>
            <a:off x="2743200" y="726066"/>
            <a:ext cx="9172575" cy="8847572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99C29320-34BD-3313-0FC1-2837AADA87ED}"/>
              </a:ext>
            </a:extLst>
          </p:cNvPr>
          <p:cNvSpPr txBox="1"/>
          <p:nvPr/>
        </p:nvSpPr>
        <p:spPr>
          <a:xfrm>
            <a:off x="12081449" y="2038619"/>
            <a:ext cx="6222764" cy="65415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학사 일정</a:t>
            </a:r>
            <a:endParaRPr lang="en-US" altLang="ko-K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조선대학교 전체 공지사항</a:t>
            </a:r>
            <a:endParaRPr lang="en-US" altLang="ko-K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en-US" altLang="ko-K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IT</a:t>
            </a:r>
            <a:r>
              <a:rPr lang="ko-KR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융합대학 전자공학부 공지사항</a:t>
            </a:r>
            <a:endParaRPr lang="en-US" altLang="ko-K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en-US" altLang="ko-K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SW</a:t>
            </a:r>
            <a:r>
              <a:rPr lang="ko-KR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중심대학사업단 공지사항</a:t>
            </a:r>
            <a:endParaRPr lang="en-US" altLang="ko-K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en-US" altLang="ko-K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E-class </a:t>
            </a:r>
            <a:r>
              <a:rPr lang="ko-KR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바로가기</a:t>
            </a:r>
            <a:endParaRPr lang="en-US" altLang="ko-K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조선대학교 사이트 바로가기 </a:t>
            </a: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94360E5B-29E5-9762-A32E-4E07619ABB8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151"/>
          <a:stretch/>
        </p:blipFill>
        <p:spPr>
          <a:xfrm>
            <a:off x="2839485" y="801698"/>
            <a:ext cx="8803249" cy="7905886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EF95D885-B64C-8DBE-022A-2409A4EEFC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2611" y="1172247"/>
            <a:ext cx="9159296" cy="8434524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97DCACDD-0CD9-142A-09FB-394C4CB3BDE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252" t="16593" r="5833" b="5402"/>
          <a:stretch/>
        </p:blipFill>
        <p:spPr>
          <a:xfrm>
            <a:off x="762000" y="1525611"/>
            <a:ext cx="14076236" cy="7025301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B8DA8014-59E2-D902-83F0-7A70A507BEF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250" t="15343" r="7917" b="11155"/>
          <a:stretch/>
        </p:blipFill>
        <p:spPr>
          <a:xfrm>
            <a:off x="1741084" y="1412142"/>
            <a:ext cx="15932934" cy="7252240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3B2FF7CE-4F6B-23E7-D434-DAFB17F463C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151"/>
          <a:stretch/>
        </p:blipFill>
        <p:spPr>
          <a:xfrm>
            <a:off x="2592543" y="1230938"/>
            <a:ext cx="9050191" cy="8127655"/>
          </a:xfrm>
          <a:prstGeom prst="rect">
            <a:avLst/>
          </a:prstGeom>
        </p:spPr>
      </p:pic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EEF13337-F45F-831A-4C10-E67334CD25BC}"/>
              </a:ext>
            </a:extLst>
          </p:cNvPr>
          <p:cNvCxnSpPr>
            <a:cxnSpLocks/>
          </p:cNvCxnSpPr>
          <p:nvPr/>
        </p:nvCxnSpPr>
        <p:spPr>
          <a:xfrm flipH="1">
            <a:off x="8821133" y="2880543"/>
            <a:ext cx="3094642" cy="35795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 tmFilter="0, 0; .2, .5; .8, .5; 1, 0"/>
                                        <p:tgtEl>
                                          <p:spTgt spid="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250" autoRev="1" fill="hold"/>
                                        <p:tgtEl>
                                          <p:spTgt spid="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 tmFilter="0, 0; .2, .5; .8, .5; 1, 0"/>
                                        <p:tgtEl>
                                          <p:spTgt spid="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5" dur="250" autoRev="1" fill="hold"/>
                                        <p:tgtEl>
                                          <p:spTgt spid="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 tmFilter="0, 0; .2, .5; .8, .5; 1, 0"/>
                                        <p:tgtEl>
                                          <p:spTgt spid="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9" dur="250" autoRev="1" fill="hold"/>
                                        <p:tgtEl>
                                          <p:spTgt spid="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 tmFilter="0, 0; .2, .5; .8, .5; 1, 0"/>
                                        <p:tgtEl>
                                          <p:spTgt spid="6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3" dur="250" autoRev="1" fill="hold"/>
                                        <p:tgtEl>
                                          <p:spTgt spid="6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 tmFilter="0, 0; .2, .5; .8, .5; 1, 0"/>
                                        <p:tgtEl>
                                          <p:spTgt spid="6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7" dur="250" autoRev="1" fill="hold"/>
                                        <p:tgtEl>
                                          <p:spTgt spid="6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804933" y="5203657"/>
            <a:ext cx="18029717" cy="7484489"/>
            <a:chOff x="-804933" y="5203657"/>
            <a:chExt cx="18029717" cy="748448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2700000">
              <a:off x="-804933" y="5203657"/>
              <a:ext cx="18029717" cy="748448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04800" y="-1034545"/>
            <a:ext cx="14471284" cy="7484489"/>
            <a:chOff x="-283812" y="-1033862"/>
            <a:chExt cx="14471284" cy="748448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2700000">
              <a:off x="-283812" y="-1033862"/>
              <a:ext cx="14471284" cy="748448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458928" y="5087944"/>
            <a:ext cx="3982628" cy="203565"/>
            <a:chOff x="2458928" y="5087944"/>
            <a:chExt cx="3982628" cy="20356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58928" y="5087944"/>
              <a:ext cx="3982628" cy="203565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4235413A-0CA0-23D6-D4F6-2D3484B466CF}"/>
              </a:ext>
            </a:extLst>
          </p:cNvPr>
          <p:cNvSpPr txBox="1"/>
          <p:nvPr/>
        </p:nvSpPr>
        <p:spPr>
          <a:xfrm>
            <a:off x="2901721" y="5143500"/>
            <a:ext cx="9552560" cy="13267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사용 기술</a:t>
            </a:r>
            <a:endParaRPr lang="en-US" altLang="ko-KR" sz="6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45BF235-E7D8-A088-ACA0-01345A398ABA}"/>
              </a:ext>
            </a:extLst>
          </p:cNvPr>
          <p:cNvSpPr txBox="1"/>
          <p:nvPr/>
        </p:nvSpPr>
        <p:spPr>
          <a:xfrm>
            <a:off x="3594620" y="3296733"/>
            <a:ext cx="2667000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0" dirty="0">
                <a:solidFill>
                  <a:schemeClr val="bg1"/>
                </a:solidFill>
              </a:rPr>
              <a:t>03</a:t>
            </a:r>
            <a:endParaRPr lang="ko-KR" altLang="en-US" sz="105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67933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E7E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" name="그룹 1001">
            <a:extLst>
              <a:ext uri="{FF2B5EF4-FFF2-40B4-BE49-F238E27FC236}">
                <a16:creationId xmlns:a16="http://schemas.microsoft.com/office/drawing/2014/main" id="{6E53F540-A623-5DD0-10D9-95A8AC418AB4}"/>
              </a:ext>
            </a:extLst>
          </p:cNvPr>
          <p:cNvGrpSpPr/>
          <p:nvPr/>
        </p:nvGrpSpPr>
        <p:grpSpPr>
          <a:xfrm>
            <a:off x="-11349" y="0"/>
            <a:ext cx="4342857" cy="10285714"/>
            <a:chOff x="0" y="0"/>
            <a:chExt cx="4342857" cy="10285714"/>
          </a:xfrm>
        </p:grpSpPr>
        <p:pic>
          <p:nvPicPr>
            <p:cNvPr id="140" name="Object 2">
              <a:extLst>
                <a:ext uri="{FF2B5EF4-FFF2-40B4-BE49-F238E27FC236}">
                  <a16:creationId xmlns:a16="http://schemas.microsoft.com/office/drawing/2014/main" id="{FE8FA5F4-EBE3-40FE-27E8-86A1744E905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4342857" cy="10285714"/>
            </a:xfrm>
            <a:prstGeom prst="rect">
              <a:avLst/>
            </a:prstGeom>
          </p:spPr>
        </p:pic>
      </p:grpSp>
      <p:sp>
        <p:nvSpPr>
          <p:cNvPr id="142" name="TextBox 141">
            <a:extLst>
              <a:ext uri="{FF2B5EF4-FFF2-40B4-BE49-F238E27FC236}">
                <a16:creationId xmlns:a16="http://schemas.microsoft.com/office/drawing/2014/main" id="{A24B7B26-1FF6-D23A-F976-D238DB69D958}"/>
              </a:ext>
            </a:extLst>
          </p:cNvPr>
          <p:cNvSpPr txBox="1"/>
          <p:nvPr/>
        </p:nvSpPr>
        <p:spPr>
          <a:xfrm>
            <a:off x="762000" y="541020"/>
            <a:ext cx="9144000" cy="1314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2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</a:t>
            </a:r>
          </a:p>
          <a:p>
            <a:pPr algn="l">
              <a:lnSpc>
                <a:spcPct val="150000"/>
              </a:lnSpc>
            </a:pPr>
            <a:r>
              <a:rPr lang="ko-KR" altLang="en-US" sz="2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사용 기술</a:t>
            </a:r>
            <a:endParaRPr lang="en-US" altLang="ko-KR" sz="28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3" name="내용 개체 틀 2">
            <a:extLst>
              <a:ext uri="{FF2B5EF4-FFF2-40B4-BE49-F238E27FC236}">
                <a16:creationId xmlns:a16="http://schemas.microsoft.com/office/drawing/2014/main" id="{6F451460-4C9F-E2D8-1AD9-EDFE88FF74B6}"/>
              </a:ext>
            </a:extLst>
          </p:cNvPr>
          <p:cNvSpPr txBox="1">
            <a:spLocks/>
          </p:cNvSpPr>
          <p:nvPr/>
        </p:nvSpPr>
        <p:spPr>
          <a:xfrm>
            <a:off x="4624148" y="1231897"/>
            <a:ext cx="1275999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b="1" dirty="0">
                <a:solidFill>
                  <a:srgbClr val="002060"/>
                </a:solidFill>
              </a:rPr>
              <a:t>웹 </a:t>
            </a:r>
            <a:r>
              <a:rPr lang="ko-KR" altLang="en-US" b="1" dirty="0" err="1">
                <a:solidFill>
                  <a:srgbClr val="002060"/>
                </a:solidFill>
              </a:rPr>
              <a:t>크롤링</a:t>
            </a:r>
            <a:r>
              <a:rPr lang="ko-KR" altLang="en-US" b="1" dirty="0">
                <a:solidFill>
                  <a:srgbClr val="002060"/>
                </a:solidFill>
              </a:rPr>
              <a:t> </a:t>
            </a:r>
            <a:endParaRPr lang="en-US" altLang="ko-KR" b="1" dirty="0">
              <a:solidFill>
                <a:srgbClr val="002060"/>
              </a:solidFill>
            </a:endParaRPr>
          </a:p>
          <a:p>
            <a:pPr algn="just"/>
            <a:r>
              <a:rPr lang="en-US" altLang="ko-KR" dirty="0"/>
              <a:t>	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웹 상에 존재하는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Contents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들을 수집하여 필요한 데이터만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추출하는 기법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C57BB627-2DE6-29C0-3B26-E8E37C36667F}"/>
              </a:ext>
            </a:extLst>
          </p:cNvPr>
          <p:cNvSpPr/>
          <p:nvPr/>
        </p:nvSpPr>
        <p:spPr>
          <a:xfrm>
            <a:off x="762000" y="3238500"/>
            <a:ext cx="2764176" cy="9906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1EAFE0-2062-4AD6-B257-2EB4E30F8E1B}"/>
              </a:ext>
            </a:extLst>
          </p:cNvPr>
          <p:cNvSpPr txBox="1"/>
          <p:nvPr/>
        </p:nvSpPr>
        <p:spPr>
          <a:xfrm>
            <a:off x="453237" y="3429813"/>
            <a:ext cx="3417108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주요 기술</a:t>
            </a:r>
            <a:endParaRPr lang="en-US" altLang="ko-KR" sz="32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endParaRPr lang="en-US" altLang="ko-KR" sz="3200" dirty="0"/>
          </a:p>
          <a:p>
            <a:endParaRPr lang="en-US" altLang="ko-KR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dirty="0">
                <a:solidFill>
                  <a:srgbClr val="C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웹  </a:t>
            </a:r>
            <a:r>
              <a:rPr lang="ko-KR" altLang="en-US" sz="3200" dirty="0" err="1">
                <a:solidFill>
                  <a:srgbClr val="C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크롤링</a:t>
            </a:r>
            <a:r>
              <a:rPr lang="en-US" altLang="ko-KR" sz="3200" dirty="0">
                <a:solidFill>
                  <a:srgbClr val="C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(Web Crawling)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3200" dirty="0">
              <a:solidFill>
                <a:srgbClr val="00206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3200" dirty="0">
              <a:solidFill>
                <a:srgbClr val="00206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3200" dirty="0">
              <a:solidFill>
                <a:srgbClr val="00206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3200" dirty="0">
              <a:solidFill>
                <a:srgbClr val="00206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3200" dirty="0">
                <a:solidFill>
                  <a:srgbClr val="00206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GUI(Graphical User Interface)</a:t>
            </a:r>
            <a:endParaRPr lang="ko-KR" altLang="en-US" sz="3200" dirty="0">
              <a:solidFill>
                <a:srgbClr val="00206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48" name="내용 개체 틀 2">
            <a:extLst>
              <a:ext uri="{FF2B5EF4-FFF2-40B4-BE49-F238E27FC236}">
                <a16:creationId xmlns:a16="http://schemas.microsoft.com/office/drawing/2014/main" id="{1DF1AC30-F227-5E73-889C-D53347EE73B7}"/>
              </a:ext>
            </a:extLst>
          </p:cNvPr>
          <p:cNvSpPr txBox="1">
            <a:spLocks/>
          </p:cNvSpPr>
          <p:nvPr/>
        </p:nvSpPr>
        <p:spPr>
          <a:xfrm>
            <a:off x="4648200" y="4815008"/>
            <a:ext cx="1273593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b="1" dirty="0">
                <a:solidFill>
                  <a:srgbClr val="002060"/>
                </a:solidFill>
              </a:rPr>
              <a:t>Python</a:t>
            </a:r>
            <a:r>
              <a:rPr lang="ko-KR" altLang="en-US" b="1" dirty="0">
                <a:solidFill>
                  <a:srgbClr val="002060"/>
                </a:solidFill>
              </a:rPr>
              <a:t> 주요 라이브러리</a:t>
            </a:r>
            <a:endParaRPr lang="en-US" altLang="ko-KR" b="1" dirty="0">
              <a:solidFill>
                <a:srgbClr val="002060"/>
              </a:solidFill>
            </a:endParaRPr>
          </a:p>
          <a:p>
            <a:pPr algn="l"/>
            <a:endParaRPr lang="en-US" altLang="ko-KR" dirty="0">
              <a:solidFill>
                <a:srgbClr val="002060"/>
              </a:solidFill>
            </a:endParaRPr>
          </a:p>
          <a:p>
            <a:pPr algn="l"/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: requests + </a:t>
            </a:r>
            <a:r>
              <a:rPr lang="en-US" altLang="ko-KR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BeautifulSoup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l"/>
            <a:endParaRPr lang="en-US" altLang="ko-KR" sz="4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l"/>
            <a:r>
              <a: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-requests: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파이썬에서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HTTP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요청을 보낼 수 있는 모듈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l"/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l"/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-</a:t>
            </a:r>
            <a:r>
              <a:rPr lang="en-US" altLang="ko-KR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beautifulsoup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 HTML, XML, JSON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등 파일의 구문을 분석하는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모듈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145" name="그룹 144">
            <a:extLst>
              <a:ext uri="{FF2B5EF4-FFF2-40B4-BE49-F238E27FC236}">
                <a16:creationId xmlns:a16="http://schemas.microsoft.com/office/drawing/2014/main" id="{A8545080-EE99-6C65-8B9B-0EABE5E99814}"/>
              </a:ext>
            </a:extLst>
          </p:cNvPr>
          <p:cNvGrpSpPr/>
          <p:nvPr/>
        </p:nvGrpSpPr>
        <p:grpSpPr>
          <a:xfrm>
            <a:off x="4588053" y="3619500"/>
            <a:ext cx="12759990" cy="6155534"/>
            <a:chOff x="1282138" y="1719687"/>
            <a:chExt cx="9303874" cy="4113114"/>
          </a:xfrm>
        </p:grpSpPr>
        <p:pic>
          <p:nvPicPr>
            <p:cNvPr id="146" name="그림 145">
              <a:extLst>
                <a:ext uri="{FF2B5EF4-FFF2-40B4-BE49-F238E27FC236}">
                  <a16:creationId xmlns:a16="http://schemas.microsoft.com/office/drawing/2014/main" id="{1B6947EC-300B-DEF0-11B1-4E47589CAE8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2823"/>
            <a:stretch/>
          </p:blipFill>
          <p:spPr>
            <a:xfrm>
              <a:off x="1282138" y="1719687"/>
              <a:ext cx="9303874" cy="4113114"/>
            </a:xfrm>
            <a:prstGeom prst="rect">
              <a:avLst/>
            </a:prstGeom>
          </p:spPr>
        </p:pic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08C29849-D5C1-2FF6-3041-D64B051CD73F}"/>
                </a:ext>
              </a:extLst>
            </p:cNvPr>
            <p:cNvSpPr/>
            <p:nvPr/>
          </p:nvSpPr>
          <p:spPr>
            <a:xfrm>
              <a:off x="7943850" y="2695575"/>
              <a:ext cx="2162175" cy="283845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37A179A6-BC37-A0E9-5997-E5A8BB08B88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1482" r="10834" b="17407"/>
          <a:stretch/>
        </p:blipFill>
        <p:spPr>
          <a:xfrm>
            <a:off x="4186440" y="3721624"/>
            <a:ext cx="14071080" cy="595128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8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226</TotalTime>
  <Words>304</Words>
  <Application>Microsoft Office PowerPoint</Application>
  <PresentationFormat>사용자 지정</PresentationFormat>
  <Paragraphs>93</Paragraphs>
  <Slides>15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2" baseType="lpstr">
      <vt:lpstr>나눔고딕 ExtraBold</vt:lpstr>
      <vt:lpstr>맑은 고딕</vt:lpstr>
      <vt:lpstr>Arial</vt:lpstr>
      <vt:lpstr>Calibri</vt:lpstr>
      <vt:lpstr>Calibri Light</vt:lpstr>
      <vt:lpstr>Wingdings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신영 박</cp:lastModifiedBy>
  <cp:revision>8</cp:revision>
  <dcterms:created xsi:type="dcterms:W3CDTF">2022-06-02T23:04:16Z</dcterms:created>
  <dcterms:modified xsi:type="dcterms:W3CDTF">2022-06-17T14:05:18Z</dcterms:modified>
</cp:coreProperties>
</file>